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Canva Sans Bold" panose="020B0604020202020204" charset="0"/>
      <p:regular r:id="rId12"/>
    </p:embeddedFont>
    <p:embeddedFont>
      <p:font typeface="Garet" panose="020B0604020202020204" charset="0"/>
      <p:regular r:id="rId13"/>
    </p:embeddedFont>
    <p:embeddedFont>
      <p:font typeface="Garet Bold" panose="020B0604020202020204" charset="0"/>
      <p:regular r:id="rId14"/>
    </p:embeddedFont>
    <p:embeddedFont>
      <p:font typeface="HK Modular" panose="020B0604020202020204" charset="0"/>
      <p:regular r:id="rId15"/>
    </p:embeddedFont>
    <p:embeddedFont>
      <p:font typeface="Mokoto" panose="020B0604020202020204" charset="0"/>
      <p:regular r:id="rId16"/>
    </p:embeddedFont>
    <p:embeddedFont>
      <p:font typeface="Neue Machina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2100" y="9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svg>
</file>

<file path=ppt/media/image6.gif>
</file>

<file path=ppt/media/image7.gif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gif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3506" r="10132"/>
          <a:stretch/>
        </p:blipFill>
        <p:spPr>
          <a:xfrm>
            <a:off x="0" y="1836447"/>
            <a:ext cx="18288000" cy="6882207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-5068658" y="-612985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15962425" y="5410200"/>
            <a:ext cx="5910217" cy="5713755"/>
          </a:xfrm>
          <a:custGeom>
            <a:avLst/>
            <a:gdLst/>
            <a:ahLst/>
            <a:cxnLst/>
            <a:rect l="l" t="t" r="r" b="b"/>
            <a:pathLst>
              <a:path w="5910217" h="5713755">
                <a:moveTo>
                  <a:pt x="0" y="0"/>
                </a:moveTo>
                <a:lnTo>
                  <a:pt x="5910217" y="0"/>
                </a:lnTo>
                <a:lnTo>
                  <a:pt x="5910217" y="5713755"/>
                </a:lnTo>
                <a:lnTo>
                  <a:pt x="0" y="57137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0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6868960" y="6932054"/>
            <a:ext cx="1001268" cy="133502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3533621" y="2119017"/>
            <a:ext cx="1001268" cy="133502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668780" y="2892140"/>
            <a:ext cx="12508860" cy="347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926"/>
              </a:lnSpc>
            </a:pPr>
            <a:r>
              <a:rPr lang="en-US" sz="1130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VOTE</a:t>
            </a:r>
          </a:p>
          <a:p>
            <a:pPr algn="l">
              <a:lnSpc>
                <a:spcPts val="10516"/>
              </a:lnSpc>
            </a:pPr>
            <a:r>
              <a:rPr lang="en-US" sz="11308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BLOCKCHAIN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25406" y="6039239"/>
            <a:ext cx="7890433" cy="39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7"/>
              </a:lnSpc>
              <a:spcBef>
                <a:spcPct val="0"/>
              </a:spcBef>
            </a:pPr>
            <a:r>
              <a:rPr lang="en-US" sz="2355">
                <a:solidFill>
                  <a:srgbClr val="FFFFFF"/>
                </a:solidFill>
                <a:latin typeface="Neue Machina"/>
                <a:ea typeface="Neue Machina"/>
                <a:cs typeface="Neue Machina"/>
                <a:sym typeface="Neue Machina"/>
              </a:rPr>
              <a:t>Le vote électronique en assemblée générale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04484" y="671758"/>
            <a:ext cx="3679032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A2MSI - 5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4688" y="8901358"/>
            <a:ext cx="2213925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Bastien Massa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94010" y="8900377"/>
            <a:ext cx="3679032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Mouad Bentefrit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094280" y="8900377"/>
            <a:ext cx="3679032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Sofiane Bennedjima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3886200" y="1660180"/>
            <a:ext cx="10969246" cy="1033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08"/>
              </a:lnSpc>
            </a:pPr>
            <a:r>
              <a:rPr lang="en-US" sz="574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OBJECTIF DU PROJET</a:t>
            </a:r>
          </a:p>
        </p:txBody>
      </p:sp>
      <p:sp>
        <p:nvSpPr>
          <p:cNvPr id="4" name="Freeform 4"/>
          <p:cNvSpPr/>
          <p:nvPr/>
        </p:nvSpPr>
        <p:spPr>
          <a:xfrm>
            <a:off x="11491477" y="-394008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5" y="0"/>
                </a:lnTo>
                <a:lnTo>
                  <a:pt x="10137315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499680" y="8361020"/>
            <a:ext cx="3104923" cy="372591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16174261" y="8361020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4254701" y="3315140"/>
            <a:ext cx="9628168" cy="3649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5435" lvl="1" indent="-277718" algn="l">
              <a:lnSpc>
                <a:spcPts val="3601"/>
              </a:lnSpc>
              <a:buFont typeface="Arial"/>
              <a:buChar char="•"/>
            </a:pP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Le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projet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vise à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restaurer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la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confiance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dans les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élections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en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utilisant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la blockchain pour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garantir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transparence et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intégrité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des votes. </a:t>
            </a:r>
          </a:p>
          <a:p>
            <a:pPr marL="555435" lvl="1" indent="-277718" algn="l">
              <a:lnSpc>
                <a:spcPts val="3601"/>
              </a:lnSpc>
              <a:buFont typeface="Arial"/>
              <a:buChar char="•"/>
            </a:pP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Il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permet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la gestion de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résolutions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et de participants via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une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liste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blanche, tout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en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assurant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un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suivi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précis des votes. </a:t>
            </a:r>
          </a:p>
          <a:p>
            <a:pPr marL="555435" lvl="1" indent="-277718" algn="l">
              <a:lnSpc>
                <a:spcPts val="3601"/>
              </a:lnSpc>
              <a:buFont typeface="Arial"/>
              <a:buChar char="•"/>
            </a:pP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L'objectif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est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de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fournir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une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solution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fiable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pour les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assemblées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générales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et </a:t>
            </a:r>
            <a:r>
              <a:rPr lang="en-US" sz="2572" dirty="0" err="1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autres</a:t>
            </a:r>
            <a:r>
              <a:rPr lang="en-US" sz="2572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institutions.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3066501" y="841800"/>
            <a:ext cx="897280" cy="89728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425779" y="1739080"/>
            <a:ext cx="1230877" cy="12308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656656" y="801438"/>
            <a:ext cx="954735" cy="492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48888" y="801438"/>
            <a:ext cx="954735" cy="4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8766028" y="2846775"/>
            <a:ext cx="832049" cy="83204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765383" y="4597500"/>
            <a:ext cx="832049" cy="83204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765383" y="8183208"/>
            <a:ext cx="832049" cy="83204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5068658" y="-612985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3" name="Group 13"/>
          <p:cNvGrpSpPr/>
          <p:nvPr/>
        </p:nvGrpSpPr>
        <p:grpSpPr>
          <a:xfrm>
            <a:off x="10226728" y="2846775"/>
            <a:ext cx="6588165" cy="832049"/>
            <a:chOff x="0" y="0"/>
            <a:chExt cx="2001814" cy="25281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01814" cy="252818"/>
            </a:xfrm>
            <a:custGeom>
              <a:avLst/>
              <a:gdLst/>
              <a:ahLst/>
              <a:cxnLst/>
              <a:rect l="l" t="t" r="r" b="b"/>
              <a:pathLst>
                <a:path w="2001814" h="252818">
                  <a:moveTo>
                    <a:pt x="59931" y="0"/>
                  </a:moveTo>
                  <a:lnTo>
                    <a:pt x="1941883" y="0"/>
                  </a:lnTo>
                  <a:cubicBezTo>
                    <a:pt x="1974982" y="0"/>
                    <a:pt x="2001814" y="26832"/>
                    <a:pt x="2001814" y="59931"/>
                  </a:cubicBezTo>
                  <a:lnTo>
                    <a:pt x="2001814" y="192887"/>
                  </a:lnTo>
                  <a:cubicBezTo>
                    <a:pt x="2001814" y="208782"/>
                    <a:pt x="1995500" y="224025"/>
                    <a:pt x="1984261" y="235265"/>
                  </a:cubicBezTo>
                  <a:cubicBezTo>
                    <a:pt x="1973022" y="246504"/>
                    <a:pt x="1957778" y="252818"/>
                    <a:pt x="1941883" y="252818"/>
                  </a:cubicBezTo>
                  <a:lnTo>
                    <a:pt x="59931" y="252818"/>
                  </a:lnTo>
                  <a:cubicBezTo>
                    <a:pt x="44037" y="252818"/>
                    <a:pt x="28793" y="246504"/>
                    <a:pt x="17554" y="235265"/>
                  </a:cubicBezTo>
                  <a:cubicBezTo>
                    <a:pt x="6314" y="224025"/>
                    <a:pt x="0" y="208782"/>
                    <a:pt x="0" y="192887"/>
                  </a:cubicBezTo>
                  <a:lnTo>
                    <a:pt x="0" y="59931"/>
                  </a:lnTo>
                  <a:cubicBezTo>
                    <a:pt x="0" y="44037"/>
                    <a:pt x="6314" y="28793"/>
                    <a:pt x="17554" y="17554"/>
                  </a:cubicBezTo>
                  <a:cubicBezTo>
                    <a:pt x="28793" y="6314"/>
                    <a:pt x="44037" y="0"/>
                    <a:pt x="599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001814" cy="290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697553" y="2656697"/>
            <a:ext cx="6401126" cy="962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4"/>
              </a:lnSpc>
            </a:pPr>
            <a:r>
              <a:rPr lang="en-US" sz="67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SOMMAIRE</a:t>
            </a:r>
          </a:p>
        </p:txBody>
      </p:sp>
      <p:sp>
        <p:nvSpPr>
          <p:cNvPr id="17" name="Freeform 17"/>
          <p:cNvSpPr/>
          <p:nvPr/>
        </p:nvSpPr>
        <p:spPr>
          <a:xfrm>
            <a:off x="6782201" y="8832844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8" name="TextBox 18"/>
          <p:cNvSpPr txBox="1"/>
          <p:nvPr/>
        </p:nvSpPr>
        <p:spPr>
          <a:xfrm>
            <a:off x="9043320" y="3142293"/>
            <a:ext cx="277467" cy="3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042674" y="4843042"/>
            <a:ext cx="277467" cy="3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042028" y="8441437"/>
            <a:ext cx="277467" cy="334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942141" y="3009723"/>
            <a:ext cx="5642103" cy="44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sz="2572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Architecture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0226728" y="4597500"/>
            <a:ext cx="6588165" cy="832049"/>
            <a:chOff x="0" y="0"/>
            <a:chExt cx="2001814" cy="25281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001814" cy="252818"/>
            </a:xfrm>
            <a:custGeom>
              <a:avLst/>
              <a:gdLst/>
              <a:ahLst/>
              <a:cxnLst/>
              <a:rect l="l" t="t" r="r" b="b"/>
              <a:pathLst>
                <a:path w="2001814" h="252818">
                  <a:moveTo>
                    <a:pt x="59931" y="0"/>
                  </a:moveTo>
                  <a:lnTo>
                    <a:pt x="1941883" y="0"/>
                  </a:lnTo>
                  <a:cubicBezTo>
                    <a:pt x="1974982" y="0"/>
                    <a:pt x="2001814" y="26832"/>
                    <a:pt x="2001814" y="59931"/>
                  </a:cubicBezTo>
                  <a:lnTo>
                    <a:pt x="2001814" y="192887"/>
                  </a:lnTo>
                  <a:cubicBezTo>
                    <a:pt x="2001814" y="208782"/>
                    <a:pt x="1995500" y="224025"/>
                    <a:pt x="1984261" y="235265"/>
                  </a:cubicBezTo>
                  <a:cubicBezTo>
                    <a:pt x="1973022" y="246504"/>
                    <a:pt x="1957778" y="252818"/>
                    <a:pt x="1941883" y="252818"/>
                  </a:cubicBezTo>
                  <a:lnTo>
                    <a:pt x="59931" y="252818"/>
                  </a:lnTo>
                  <a:cubicBezTo>
                    <a:pt x="44037" y="252818"/>
                    <a:pt x="28793" y="246504"/>
                    <a:pt x="17554" y="235265"/>
                  </a:cubicBezTo>
                  <a:cubicBezTo>
                    <a:pt x="6314" y="224025"/>
                    <a:pt x="0" y="208782"/>
                    <a:pt x="0" y="192887"/>
                  </a:cubicBezTo>
                  <a:lnTo>
                    <a:pt x="0" y="59931"/>
                  </a:lnTo>
                  <a:cubicBezTo>
                    <a:pt x="0" y="44037"/>
                    <a:pt x="6314" y="28793"/>
                    <a:pt x="17554" y="17554"/>
                  </a:cubicBezTo>
                  <a:cubicBezTo>
                    <a:pt x="28793" y="6314"/>
                    <a:pt x="44037" y="0"/>
                    <a:pt x="599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001814" cy="290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0942141" y="4760438"/>
            <a:ext cx="4331395" cy="44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sz="2572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Fonction &amp; Evenements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226082" y="8136803"/>
            <a:ext cx="6588165" cy="832049"/>
            <a:chOff x="0" y="0"/>
            <a:chExt cx="2001814" cy="25281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001814" cy="252818"/>
            </a:xfrm>
            <a:custGeom>
              <a:avLst/>
              <a:gdLst/>
              <a:ahLst/>
              <a:cxnLst/>
              <a:rect l="l" t="t" r="r" b="b"/>
              <a:pathLst>
                <a:path w="2001814" h="252818">
                  <a:moveTo>
                    <a:pt x="59931" y="0"/>
                  </a:moveTo>
                  <a:lnTo>
                    <a:pt x="1941883" y="0"/>
                  </a:lnTo>
                  <a:cubicBezTo>
                    <a:pt x="1974982" y="0"/>
                    <a:pt x="2001814" y="26832"/>
                    <a:pt x="2001814" y="59931"/>
                  </a:cubicBezTo>
                  <a:lnTo>
                    <a:pt x="2001814" y="192887"/>
                  </a:lnTo>
                  <a:cubicBezTo>
                    <a:pt x="2001814" y="208782"/>
                    <a:pt x="1995500" y="224025"/>
                    <a:pt x="1984261" y="235265"/>
                  </a:cubicBezTo>
                  <a:cubicBezTo>
                    <a:pt x="1973022" y="246504"/>
                    <a:pt x="1957778" y="252818"/>
                    <a:pt x="1941883" y="252818"/>
                  </a:cubicBezTo>
                  <a:lnTo>
                    <a:pt x="59931" y="252818"/>
                  </a:lnTo>
                  <a:cubicBezTo>
                    <a:pt x="44037" y="252818"/>
                    <a:pt x="28793" y="246504"/>
                    <a:pt x="17554" y="235265"/>
                  </a:cubicBezTo>
                  <a:cubicBezTo>
                    <a:pt x="6314" y="224025"/>
                    <a:pt x="0" y="208782"/>
                    <a:pt x="0" y="192887"/>
                  </a:cubicBezTo>
                  <a:lnTo>
                    <a:pt x="0" y="59931"/>
                  </a:lnTo>
                  <a:cubicBezTo>
                    <a:pt x="0" y="44037"/>
                    <a:pt x="6314" y="28793"/>
                    <a:pt x="17554" y="17554"/>
                  </a:cubicBezTo>
                  <a:cubicBezTo>
                    <a:pt x="28793" y="6314"/>
                    <a:pt x="44037" y="0"/>
                    <a:pt x="599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001814" cy="290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0941495" y="8299742"/>
            <a:ext cx="5642103" cy="44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sz="2572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Smart Contract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696907" y="972042"/>
            <a:ext cx="954735" cy="492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03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8765383" y="6390354"/>
            <a:ext cx="832049" cy="832049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9042028" y="6648582"/>
            <a:ext cx="277467" cy="3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3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0226082" y="6343949"/>
            <a:ext cx="6588165" cy="832049"/>
            <a:chOff x="0" y="0"/>
            <a:chExt cx="2001814" cy="25281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001814" cy="252818"/>
            </a:xfrm>
            <a:custGeom>
              <a:avLst/>
              <a:gdLst/>
              <a:ahLst/>
              <a:cxnLst/>
              <a:rect l="l" t="t" r="r" b="b"/>
              <a:pathLst>
                <a:path w="2001814" h="252818">
                  <a:moveTo>
                    <a:pt x="59931" y="0"/>
                  </a:moveTo>
                  <a:lnTo>
                    <a:pt x="1941883" y="0"/>
                  </a:lnTo>
                  <a:cubicBezTo>
                    <a:pt x="1974982" y="0"/>
                    <a:pt x="2001814" y="26832"/>
                    <a:pt x="2001814" y="59931"/>
                  </a:cubicBezTo>
                  <a:lnTo>
                    <a:pt x="2001814" y="192887"/>
                  </a:lnTo>
                  <a:cubicBezTo>
                    <a:pt x="2001814" y="208782"/>
                    <a:pt x="1995500" y="224025"/>
                    <a:pt x="1984261" y="235265"/>
                  </a:cubicBezTo>
                  <a:cubicBezTo>
                    <a:pt x="1973022" y="246504"/>
                    <a:pt x="1957778" y="252818"/>
                    <a:pt x="1941883" y="252818"/>
                  </a:cubicBezTo>
                  <a:lnTo>
                    <a:pt x="59931" y="252818"/>
                  </a:lnTo>
                  <a:cubicBezTo>
                    <a:pt x="44037" y="252818"/>
                    <a:pt x="28793" y="246504"/>
                    <a:pt x="17554" y="235265"/>
                  </a:cubicBezTo>
                  <a:cubicBezTo>
                    <a:pt x="6314" y="224025"/>
                    <a:pt x="0" y="208782"/>
                    <a:pt x="0" y="192887"/>
                  </a:cubicBezTo>
                  <a:lnTo>
                    <a:pt x="0" y="59931"/>
                  </a:lnTo>
                  <a:cubicBezTo>
                    <a:pt x="0" y="44037"/>
                    <a:pt x="6314" y="28793"/>
                    <a:pt x="17554" y="17554"/>
                  </a:cubicBezTo>
                  <a:cubicBezTo>
                    <a:pt x="28793" y="6314"/>
                    <a:pt x="44037" y="0"/>
                    <a:pt x="599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2001814" cy="290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941495" y="6506887"/>
            <a:ext cx="5642103" cy="44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sz="2572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Interface Frontend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-5068658" y="-612985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54005" y="9135007"/>
            <a:ext cx="3104923" cy="372591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16485213" y="9369254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2535603" y="2646905"/>
            <a:ext cx="10867202" cy="6792001"/>
          </a:xfrm>
          <a:custGeom>
            <a:avLst/>
            <a:gdLst/>
            <a:ahLst/>
            <a:cxnLst/>
            <a:rect l="l" t="t" r="r" b="b"/>
            <a:pathLst>
              <a:path w="10867202" h="6792001">
                <a:moveTo>
                  <a:pt x="0" y="0"/>
                </a:moveTo>
                <a:lnTo>
                  <a:pt x="10867201" y="0"/>
                </a:lnTo>
                <a:lnTo>
                  <a:pt x="10867201" y="6792001"/>
                </a:lnTo>
                <a:lnTo>
                  <a:pt x="0" y="67920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4258928" y="710629"/>
            <a:ext cx="9311576" cy="962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4"/>
              </a:lnSpc>
            </a:pPr>
            <a:r>
              <a:rPr lang="en-US" sz="674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ARCHITECTURE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48888" y="801438"/>
            <a:ext cx="954735" cy="492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04260" y="4601533"/>
            <a:ext cx="1318561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President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61461" y="5506881"/>
            <a:ext cx="1318561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Scrutateur</a:t>
            </a:r>
            <a:endParaRPr lang="en-US" sz="1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705152" y="6327185"/>
            <a:ext cx="89528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Votant</a:t>
            </a:r>
            <a:endParaRPr lang="en-US" sz="1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289505" y="5434928"/>
            <a:ext cx="1318561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Secrétaire</a:t>
            </a:r>
            <a:endParaRPr lang="en-US" sz="1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289505" y="7702221"/>
            <a:ext cx="75580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Voter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18904" y="2864209"/>
            <a:ext cx="75611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091802" y="4506914"/>
            <a:ext cx="71532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45827" y="4905888"/>
            <a:ext cx="771579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Voter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56874" y="2902652"/>
            <a:ext cx="75611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Créer</a:t>
            </a:r>
            <a:endParaRPr lang="en-US" sz="1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495232" y="3237941"/>
            <a:ext cx="948728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Lister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314662" y="6926610"/>
            <a:ext cx="1180570" cy="3237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Compte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582400" y="6115671"/>
            <a:ext cx="10984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Résultat</a:t>
            </a:r>
            <a:endParaRPr lang="en-US" sz="1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4198464" y="805671"/>
            <a:ext cx="9891072" cy="18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674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FONCTIONS &amp; EVENEMENTS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9318" y="9115867"/>
            <a:ext cx="3104923" cy="37259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9029" y="1294062"/>
            <a:ext cx="1812535" cy="181253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656724" y="9675427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aphicFrame>
        <p:nvGraphicFramePr>
          <p:cNvPr id="9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294549"/>
              </p:ext>
            </p:extLst>
          </p:nvPr>
        </p:nvGraphicFramePr>
        <p:xfrm>
          <a:off x="3630002" y="3175779"/>
          <a:ext cx="11371914" cy="6305550"/>
        </p:xfrm>
        <a:graphic>
          <a:graphicData uri="http://schemas.openxmlformats.org/drawingml/2006/table">
            <a:tbl>
              <a:tblPr/>
              <a:tblGrid>
                <a:gridCol w="55134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58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496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Fonction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 dirty="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Role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036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setPresident(address)</a:t>
                      </a: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Désigne le président de séance (seul habilité à créer des résolutions)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496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addResolution(string title)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Crée une résolution à voter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036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voteOnResolution(uint, string)</a:t>
                      </a: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Permet à un votant autorisé de voter POUR, CONTRE ou NEUTRE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496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setScrutineer(address)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Attribue le rôle de scrutateur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0496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setSecretary(address)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Attribue le rôle de secrétaire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0496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getResolutionResults(id)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Affiche les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résultats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d’une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résolution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TextBox 11"/>
          <p:cNvSpPr txBox="1"/>
          <p:nvPr/>
        </p:nvSpPr>
        <p:spPr>
          <a:xfrm>
            <a:off x="1648888" y="801438"/>
            <a:ext cx="954735" cy="4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4198464" y="1562076"/>
            <a:ext cx="9891072" cy="18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67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FONCTIONS &amp; EVENEMENTS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25079" y="9120423"/>
            <a:ext cx="3104923" cy="372591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-4334600" y="399625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5" y="0"/>
                </a:lnTo>
                <a:lnTo>
                  <a:pt x="10137315" y="11358336"/>
                </a:lnTo>
                <a:lnTo>
                  <a:pt x="0" y="11358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519029" y="1294062"/>
            <a:ext cx="1812535" cy="181253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656724" y="9675427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3042598" y="3667125"/>
          <a:ext cx="12133651" cy="3888092"/>
        </p:xfrm>
        <a:graphic>
          <a:graphicData uri="http://schemas.openxmlformats.org/drawingml/2006/table">
            <a:tbl>
              <a:tblPr/>
              <a:tblGrid>
                <a:gridCol w="61015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2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801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Événement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Déclenché lorsque...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602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ResolutionCreated(id, title)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Une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résolution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est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ajoutée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801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Voted(id, voter, voteType)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Un vote est exprimé et validé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602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 dirty="0" err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PresidentChanged</a:t>
                      </a:r>
                      <a:r>
                        <a:rPr lang="en-US" sz="1899" b="1" dirty="0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sz="1899" b="1" dirty="0" err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newPresident</a:t>
                      </a:r>
                      <a:r>
                        <a:rPr lang="en-US" sz="1899" b="1" dirty="0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)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Le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président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de séance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est</a:t>
                      </a:r>
                      <a:r>
                        <a:rPr lang="en-US" sz="1899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  <a:r>
                        <a:rPr lang="en-US" sz="1899" dirty="0" err="1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modifié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TextBox 12"/>
          <p:cNvSpPr txBox="1"/>
          <p:nvPr/>
        </p:nvSpPr>
        <p:spPr>
          <a:xfrm>
            <a:off x="1648888" y="801438"/>
            <a:ext cx="954735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2348731" y="1294974"/>
            <a:ext cx="13979783" cy="962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67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FRONTEND</a:t>
            </a:r>
          </a:p>
        </p:txBody>
      </p:sp>
      <p:sp>
        <p:nvSpPr>
          <p:cNvPr id="4" name="Freeform 4"/>
          <p:cNvSpPr/>
          <p:nvPr/>
        </p:nvSpPr>
        <p:spPr>
          <a:xfrm>
            <a:off x="10817926" y="4548480"/>
            <a:ext cx="3784530" cy="2623941"/>
          </a:xfrm>
          <a:custGeom>
            <a:avLst/>
            <a:gdLst/>
            <a:ahLst/>
            <a:cxnLst/>
            <a:rect l="l" t="t" r="r" b="b"/>
            <a:pathLst>
              <a:path w="3784530" h="2623941">
                <a:moveTo>
                  <a:pt x="0" y="0"/>
                </a:moveTo>
                <a:lnTo>
                  <a:pt x="3784530" y="0"/>
                </a:lnTo>
                <a:lnTo>
                  <a:pt x="3784530" y="2623940"/>
                </a:lnTo>
                <a:lnTo>
                  <a:pt x="0" y="2623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4151741" y="2820400"/>
            <a:ext cx="3830067" cy="6356958"/>
          </a:xfrm>
          <a:custGeom>
            <a:avLst/>
            <a:gdLst/>
            <a:ahLst/>
            <a:cxnLst/>
            <a:rect l="l" t="t" r="r" b="b"/>
            <a:pathLst>
              <a:path w="3830067" h="6356958">
                <a:moveTo>
                  <a:pt x="0" y="0"/>
                </a:moveTo>
                <a:lnTo>
                  <a:pt x="3830067" y="0"/>
                </a:lnTo>
                <a:lnTo>
                  <a:pt x="3830067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16656656" y="801438"/>
            <a:ext cx="954735" cy="492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4315922" y="1708326"/>
            <a:ext cx="10208510" cy="962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4"/>
              </a:lnSpc>
            </a:pPr>
            <a:r>
              <a:rPr lang="en-US" sz="674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SMART CONTRACT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374626" y="9072005"/>
            <a:ext cx="3104923" cy="372591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16356100" y="9604092"/>
            <a:ext cx="771748" cy="364826"/>
          </a:xfrm>
          <a:custGeom>
            <a:avLst/>
            <a:gdLst/>
            <a:ahLst/>
            <a:cxnLst/>
            <a:rect l="l" t="t" r="r" b="b"/>
            <a:pathLst>
              <a:path w="771748" h="364826">
                <a:moveTo>
                  <a:pt x="0" y="0"/>
                </a:moveTo>
                <a:lnTo>
                  <a:pt x="771748" y="0"/>
                </a:lnTo>
                <a:lnTo>
                  <a:pt x="771748" y="364826"/>
                </a:lnTo>
                <a:lnTo>
                  <a:pt x="0" y="364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6" name="Group 6"/>
          <p:cNvGrpSpPr/>
          <p:nvPr/>
        </p:nvGrpSpPr>
        <p:grpSpPr>
          <a:xfrm>
            <a:off x="13104554" y="229984"/>
            <a:ext cx="897280" cy="89728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463832" y="1127263"/>
            <a:ext cx="1230877" cy="123087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D2CC1">
                    <a:alpha val="100000"/>
                  </a:srgbClr>
                </a:gs>
                <a:gs pos="100000">
                  <a:srgbClr val="7F64D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2155045" y="-5449185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3" name="Freeform 13"/>
          <p:cNvSpPr/>
          <p:nvPr/>
        </p:nvSpPr>
        <p:spPr>
          <a:xfrm>
            <a:off x="2098608" y="4686300"/>
            <a:ext cx="4162272" cy="1607498"/>
          </a:xfrm>
          <a:custGeom>
            <a:avLst/>
            <a:gdLst/>
            <a:ahLst/>
            <a:cxnLst/>
            <a:rect l="l" t="t" r="r" b="b"/>
            <a:pathLst>
              <a:path w="4162272" h="1607498">
                <a:moveTo>
                  <a:pt x="0" y="0"/>
                </a:moveTo>
                <a:lnTo>
                  <a:pt x="4162271" y="0"/>
                </a:lnTo>
                <a:lnTo>
                  <a:pt x="4162271" y="1607498"/>
                </a:lnTo>
                <a:lnTo>
                  <a:pt x="0" y="16074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4" name="Freeform 14"/>
          <p:cNvSpPr/>
          <p:nvPr/>
        </p:nvSpPr>
        <p:spPr>
          <a:xfrm>
            <a:off x="9757837" y="4709387"/>
            <a:ext cx="5033206" cy="1638026"/>
          </a:xfrm>
          <a:custGeom>
            <a:avLst/>
            <a:gdLst/>
            <a:ahLst/>
            <a:cxnLst/>
            <a:rect l="l" t="t" r="r" b="b"/>
            <a:pathLst>
              <a:path w="5033206" h="1638026">
                <a:moveTo>
                  <a:pt x="0" y="0"/>
                </a:moveTo>
                <a:lnTo>
                  <a:pt x="5033206" y="0"/>
                </a:lnTo>
                <a:lnTo>
                  <a:pt x="5033206" y="1638025"/>
                </a:lnTo>
                <a:lnTo>
                  <a:pt x="0" y="16380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5" name="TextBox 15"/>
          <p:cNvSpPr txBox="1"/>
          <p:nvPr/>
        </p:nvSpPr>
        <p:spPr>
          <a:xfrm>
            <a:off x="1648888" y="801438"/>
            <a:ext cx="954735" cy="4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6"/>
              </a:lnSpc>
            </a:pPr>
            <a:r>
              <a:rPr lang="en-US" sz="351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223" b="-3955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4035942" y="4691059"/>
            <a:ext cx="10216116" cy="962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674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MERCI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91539" y="7897712"/>
            <a:ext cx="3104923" cy="372591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-5068658" y="-6129859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2567686" y="2591135"/>
            <a:ext cx="10137315" cy="11358336"/>
          </a:xfrm>
          <a:custGeom>
            <a:avLst/>
            <a:gdLst/>
            <a:ahLst/>
            <a:cxnLst/>
            <a:rect l="l" t="t" r="r" b="b"/>
            <a:pathLst>
              <a:path w="10137315" h="11358336">
                <a:moveTo>
                  <a:pt x="0" y="0"/>
                </a:moveTo>
                <a:lnTo>
                  <a:pt x="10137316" y="0"/>
                </a:lnTo>
                <a:lnTo>
                  <a:pt x="10137316" y="11358336"/>
                </a:lnTo>
                <a:lnTo>
                  <a:pt x="0" y="11358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7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1514688" y="8901358"/>
            <a:ext cx="2213925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Bastien Massa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94010" y="8900377"/>
            <a:ext cx="3679032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Mouad Bentefrit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94280" y="8900377"/>
            <a:ext cx="3679032" cy="356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  <a:spcBef>
                <a:spcPct val="0"/>
              </a:spcBef>
            </a:pPr>
            <a:r>
              <a:rPr lang="en-US" sz="2072">
                <a:solidFill>
                  <a:srgbClr val="FFFCF3"/>
                </a:solidFill>
                <a:latin typeface="Garet"/>
                <a:ea typeface="Garet"/>
                <a:cs typeface="Garet"/>
                <a:sym typeface="Garet"/>
              </a:rPr>
              <a:t>Sofiane Bennedjima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242</Words>
  <Application>Microsoft Office PowerPoint</Application>
  <PresentationFormat>Personnalisé</PresentationFormat>
  <Paragraphs>71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9" baseType="lpstr">
      <vt:lpstr>Neue Machina</vt:lpstr>
      <vt:lpstr>HK Modular</vt:lpstr>
      <vt:lpstr>Canva Sans</vt:lpstr>
      <vt:lpstr>Arial</vt:lpstr>
      <vt:lpstr>Garet Bold</vt:lpstr>
      <vt:lpstr>Canva Sans Bold</vt:lpstr>
      <vt:lpstr>Garet</vt:lpstr>
      <vt:lpstr>Mokoto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Vote Blockchain</dc:title>
  <dc:creator>Admin</dc:creator>
  <cp:lastModifiedBy>Bastien Massa</cp:lastModifiedBy>
  <cp:revision>2</cp:revision>
  <dcterms:created xsi:type="dcterms:W3CDTF">2006-08-16T00:00:00Z</dcterms:created>
  <dcterms:modified xsi:type="dcterms:W3CDTF">2025-04-12T15:51:48Z</dcterms:modified>
  <dc:identifier>DAGkJqQp_hU</dc:identifier>
</cp:coreProperties>
</file>

<file path=docProps/thumbnail.jpeg>
</file>